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22"/>
  </p:handoutMasterIdLst>
  <p:sldIdLst>
    <p:sldId id="262" r:id="rId2"/>
    <p:sldId id="313" r:id="rId3"/>
    <p:sldId id="333" r:id="rId4"/>
    <p:sldId id="334" r:id="rId5"/>
    <p:sldId id="335" r:id="rId6"/>
    <p:sldId id="336" r:id="rId7"/>
    <p:sldId id="337" r:id="rId8"/>
    <p:sldId id="338" r:id="rId9"/>
    <p:sldId id="332" r:id="rId10"/>
    <p:sldId id="342" r:id="rId11"/>
    <p:sldId id="315" r:id="rId12"/>
    <p:sldId id="305" r:id="rId13"/>
    <p:sldId id="302" r:id="rId14"/>
    <p:sldId id="306" r:id="rId15"/>
    <p:sldId id="317" r:id="rId16"/>
    <p:sldId id="308" r:id="rId17"/>
    <p:sldId id="339" r:id="rId18"/>
    <p:sldId id="341" r:id="rId19"/>
    <p:sldId id="322" r:id="rId20"/>
    <p:sldId id="311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21FFF1-4833-4B8A-B740-E728655A6E68}" type="datetimeFigureOut">
              <a:rPr lang="zh-TW" altLang="en-US" smtClean="0"/>
              <a:t>2019/9/5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01EDE-5488-4365-9468-C3CE4165193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66991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8E5A-129C-4D60-8EFD-6CB6360EAD97}" type="datetimeFigureOut">
              <a:rPr lang="zh-TW" altLang="en-US" smtClean="0"/>
              <a:t>2019/9/5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C93B-A667-418F-A3A0-DB59B47B80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37162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8E5A-129C-4D60-8EFD-6CB6360EAD97}" type="datetimeFigureOut">
              <a:rPr lang="zh-TW" altLang="en-US" smtClean="0"/>
              <a:t>2019/9/5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C93B-A667-418F-A3A0-DB59B47B80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4687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8E5A-129C-4D60-8EFD-6CB6360EAD97}" type="datetimeFigureOut">
              <a:rPr lang="zh-TW" altLang="en-US" smtClean="0"/>
              <a:t>2019/9/5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C93B-A667-418F-A3A0-DB59B47B80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4148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360362"/>
          </a:xfrm>
          <a:prstGeom prst="rect">
            <a:avLst/>
          </a:prstGeom>
          <a:solidFill>
            <a:srgbClr val="75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350">
              <a:solidFill>
                <a:srgbClr val="FFFF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065392" cy="778098"/>
          </a:xfrm>
        </p:spPr>
        <p:txBody>
          <a:bodyPr/>
          <a:lstStyle>
            <a:lvl1pPr>
              <a:defRPr lang="zh-TW" altLang="en-US" sz="2700" dirty="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11199689" y="6504204"/>
            <a:ext cx="1019539" cy="332234"/>
          </a:xfrm>
        </p:spPr>
        <p:txBody>
          <a:bodyPr anchor="ctr"/>
          <a:lstStyle>
            <a:lvl1pPr algn="ctr">
              <a:defRPr sz="15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文字方塊 29"/>
          <p:cNvSpPr txBox="1">
            <a:spLocks noChangeArrowheads="1"/>
          </p:cNvSpPr>
          <p:nvPr userDrawn="1"/>
        </p:nvSpPr>
        <p:spPr bwMode="auto">
          <a:xfrm>
            <a:off x="2" y="6525345"/>
            <a:ext cx="5977175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050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報告人</a:t>
            </a:r>
            <a:r>
              <a:rPr kumimoji="1" lang="en-US" altLang="zh-TW" sz="1050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1" lang="zh-TW" altLang="en-US" sz="1050" b="1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史賀文</a:t>
            </a:r>
            <a:endParaRPr kumimoji="1" lang="en-US" altLang="zh-TW" sz="1050" b="1" kern="1200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eaLnBrk="1" hangingPunct="1"/>
            <a:endParaRPr lang="en-US" altLang="zh-TW" sz="1050" b="1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2880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12192000" cy="360362"/>
          </a:xfrm>
          <a:prstGeom prst="rect">
            <a:avLst/>
          </a:prstGeom>
          <a:solidFill>
            <a:srgbClr val="75D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800">
              <a:solidFill>
                <a:srgbClr val="FFFFFF"/>
              </a:solidFill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065392" cy="778098"/>
          </a:xfrm>
        </p:spPr>
        <p:txBody>
          <a:bodyPr/>
          <a:lstStyle>
            <a:lvl1pPr>
              <a:defRPr lang="zh-TW" altLang="en-US" sz="3600" dirty="0"/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>
          <a:xfrm>
            <a:off x="11199689" y="6504204"/>
            <a:ext cx="1019539" cy="332234"/>
          </a:xfrm>
        </p:spPr>
        <p:txBody>
          <a:bodyPr anchor="ctr"/>
          <a:lstStyle>
            <a:lvl1pPr algn="ctr">
              <a:defRPr sz="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9004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8E5A-129C-4D60-8EFD-6CB6360EAD97}" type="datetimeFigureOut">
              <a:rPr lang="zh-TW" altLang="en-US" smtClean="0"/>
              <a:t>2019/9/5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C93B-A667-418F-A3A0-DB59B47B80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5755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8E5A-129C-4D60-8EFD-6CB6360EAD97}" type="datetimeFigureOut">
              <a:rPr lang="zh-TW" altLang="en-US" smtClean="0"/>
              <a:t>2019/9/5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C93B-A667-418F-A3A0-DB59B47B80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33385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8E5A-129C-4D60-8EFD-6CB6360EAD97}" type="datetimeFigureOut">
              <a:rPr lang="zh-TW" altLang="en-US" smtClean="0"/>
              <a:t>2019/9/5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C93B-A667-418F-A3A0-DB59B47B80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6090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8E5A-129C-4D60-8EFD-6CB6360EAD97}" type="datetimeFigureOut">
              <a:rPr lang="zh-TW" altLang="en-US" smtClean="0"/>
              <a:t>2019/9/5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C93B-A667-418F-A3A0-DB59B47B80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76616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8E5A-129C-4D60-8EFD-6CB6360EAD97}" type="datetimeFigureOut">
              <a:rPr lang="zh-TW" altLang="en-US" smtClean="0"/>
              <a:t>2019/9/5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C93B-A667-418F-A3A0-DB59B47B80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814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8E5A-129C-4D60-8EFD-6CB6360EAD97}" type="datetimeFigureOut">
              <a:rPr lang="zh-TW" altLang="en-US" smtClean="0"/>
              <a:t>2019/9/5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C93B-A667-418F-A3A0-DB59B47B80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206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8E5A-129C-4D60-8EFD-6CB6360EAD97}" type="datetimeFigureOut">
              <a:rPr lang="zh-TW" altLang="en-US" smtClean="0"/>
              <a:t>2019/9/5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C93B-A667-418F-A3A0-DB59B47B80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875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B8E5A-129C-4D60-8EFD-6CB6360EAD97}" type="datetimeFigureOut">
              <a:rPr lang="zh-TW" altLang="en-US" smtClean="0"/>
              <a:t>2019/9/5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D7C93B-A667-418F-A3A0-DB59B47B80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6351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B8E5A-129C-4D60-8EFD-6CB6360EAD97}" type="datetimeFigureOut">
              <a:rPr lang="zh-TW" altLang="en-US" smtClean="0"/>
              <a:t>2019/9/5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D7C93B-A667-418F-A3A0-DB59B47B80E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6684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shodan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748" y="2095974"/>
            <a:ext cx="5504237" cy="2690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90182" y="506071"/>
            <a:ext cx="10343720" cy="2329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dirty="0"/>
              <a:t>校園網路潛藏問題和網路治理規劃</a:t>
            </a:r>
            <a:endParaRPr lang="en-US" altLang="zh-TW" sz="6000" dirty="0" smtClean="0"/>
          </a:p>
        </p:txBody>
      </p:sp>
      <p:pic>
        <p:nvPicPr>
          <p:cNvPr id="1028" name="Picture 4" descr="ãIOT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945" y="2726723"/>
            <a:ext cx="5534805" cy="364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ãOpenVAS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5113" y="4651247"/>
            <a:ext cx="2952750" cy="154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762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318637"/>
            <a:ext cx="4989541" cy="4733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-1" y="0"/>
            <a:ext cx="10548851" cy="778098"/>
          </a:xfrm>
        </p:spPr>
        <p:txBody>
          <a:bodyPr>
            <a:normAutofit fontScale="90000"/>
          </a:bodyPr>
          <a:lstStyle/>
          <a:p>
            <a:pPr>
              <a:buClr>
                <a:srgbClr val="2A1A00"/>
              </a:buClr>
              <a:defRPr/>
            </a:pP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學術網路使用者行為分</a:t>
            </a: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析</a:t>
            </a:r>
            <a:endParaRPr lang="zh-TW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6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360" y="1292669"/>
            <a:ext cx="6102240" cy="47589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1074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72" y="2232277"/>
            <a:ext cx="5886450" cy="10191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392029" y="778098"/>
            <a:ext cx="10926760" cy="133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Clr>
                <a:srgbClr val="2A1A00"/>
              </a:buClr>
              <a:buNone/>
              <a:defRPr/>
            </a:pPr>
            <a:r>
              <a:rPr lang="zh-TW" altLang="en-US" sz="320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軟正黑體"/>
              </a:rPr>
              <a:t>使用</a:t>
            </a:r>
            <a:r>
              <a:rPr lang="en-US" altLang="zh-TW" sz="3200" dirty="0" err="1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軟正黑體"/>
              </a:rPr>
              <a:t>Shodan</a:t>
            </a:r>
            <a:r>
              <a:rPr lang="zh-TW" altLang="en-US" sz="320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軟正黑體"/>
              </a:rPr>
              <a:t>提供大量的資料來源（下載</a:t>
            </a:r>
            <a:r>
              <a:rPr lang="en-US" altLang="zh-TW" sz="3200" dirty="0" err="1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軟正黑體"/>
              </a:rPr>
              <a:t>json</a:t>
            </a:r>
            <a:r>
              <a:rPr lang="zh-TW" altLang="en-US" sz="320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軟正黑體"/>
              </a:rPr>
              <a:t>檔），來進行大數據分析。</a:t>
            </a:r>
            <a:endParaRPr lang="en-US" altLang="zh-TW" sz="3200" dirty="0" smtClean="0">
              <a:solidFill>
                <a:sysClr val="windowText" lastClr="000000">
                  <a:lumMod val="65000"/>
                  <a:lumOff val="35000"/>
                </a:sysClr>
              </a:solidFill>
              <a:latin typeface="微軟正黑體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778098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資料來源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702" y="3045581"/>
            <a:ext cx="8511662" cy="332766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3" name="矩形 12"/>
          <p:cNvSpPr/>
          <p:nvPr/>
        </p:nvSpPr>
        <p:spPr>
          <a:xfrm>
            <a:off x="953272" y="2201184"/>
            <a:ext cx="2629513" cy="34714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325091" y="3441469"/>
            <a:ext cx="723207" cy="116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779221" y="3689675"/>
            <a:ext cx="723207" cy="116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2806929" y="4600962"/>
            <a:ext cx="723207" cy="116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42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12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696829" y="849223"/>
            <a:ext cx="10926760" cy="133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Clr>
                <a:srgbClr val="2A1A00"/>
              </a:buClr>
              <a:buNone/>
              <a:defRPr/>
            </a:pPr>
            <a:r>
              <a:rPr lang="zh-TW" altLang="en-US" sz="320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軟正黑體"/>
              </a:rPr>
              <a:t>透過</a:t>
            </a:r>
            <a:r>
              <a:rPr lang="en-US" altLang="zh-TW" sz="320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軟正黑體"/>
              </a:rPr>
              <a:t>python</a:t>
            </a:r>
            <a:r>
              <a:rPr lang="zh-TW" altLang="en-US" sz="320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軟正黑體"/>
              </a:rPr>
              <a:t>撰寫程式過濾出非</a:t>
            </a:r>
            <a:r>
              <a:rPr lang="en-US" altLang="zh-TW" sz="320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軟正黑體"/>
              </a:rPr>
              <a:t>IOT</a:t>
            </a:r>
            <a:r>
              <a:rPr lang="zh-TW" altLang="en-US" sz="320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軟正黑體"/>
              </a:rPr>
              <a:t>的資料，</a:t>
            </a:r>
            <a:endParaRPr lang="en-US" altLang="zh-TW" sz="3200" dirty="0" smtClean="0">
              <a:solidFill>
                <a:sysClr val="windowText" lastClr="000000">
                  <a:lumMod val="65000"/>
                  <a:lumOff val="35000"/>
                </a:sysClr>
              </a:solidFill>
              <a:latin typeface="微軟正黑體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778098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第一次過濾</a:t>
            </a:r>
          </a:p>
        </p:txBody>
      </p:sp>
      <p:pic>
        <p:nvPicPr>
          <p:cNvPr id="5122" name="圖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548" y="1543534"/>
            <a:ext cx="9613063" cy="5203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7803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778098"/>
          </a:xfrm>
        </p:spPr>
        <p:txBody>
          <a:bodyPr>
            <a:normAutofit fontScale="90000"/>
          </a:bodyPr>
          <a:lstStyle/>
          <a:p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TW" sz="3200" b="1" dirty="0" err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Openvas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介紹</a:t>
            </a:r>
            <a:endParaRPr lang="zh-TW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6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368300" y="320675"/>
            <a:ext cx="11473052" cy="56062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Clr>
                <a:srgbClr val="2A1A00"/>
              </a:buClr>
              <a:buNone/>
              <a:defRPr/>
            </a:pPr>
            <a:endParaRPr lang="en-US" altLang="zh-TW" sz="2800" b="1" dirty="0" smtClean="0">
              <a:latin typeface="+mn-ea"/>
            </a:endParaRPr>
          </a:p>
          <a:p>
            <a:r>
              <a:rPr lang="en-US" altLang="zh-TW" dirty="0" err="1"/>
              <a:t>Openvas</a:t>
            </a:r>
            <a:r>
              <a:rPr lang="en-US" altLang="zh-TW" dirty="0"/>
              <a:t> Manager </a:t>
            </a:r>
            <a:r>
              <a:rPr lang="zh-TW" altLang="zh-TW" dirty="0"/>
              <a:t>主要是用來接收由</a:t>
            </a:r>
            <a:r>
              <a:rPr lang="en-US" altLang="zh-TW" dirty="0"/>
              <a:t>Client</a:t>
            </a:r>
            <a:r>
              <a:rPr lang="zh-TW" altLang="zh-TW" dirty="0"/>
              <a:t>端所設定的指令，並管理掃描工作和掃描結果等資訊，為</a:t>
            </a:r>
            <a:r>
              <a:rPr lang="en-US" altLang="zh-TW" dirty="0" err="1"/>
              <a:t>Openvas</a:t>
            </a:r>
            <a:r>
              <a:rPr lang="zh-TW" altLang="zh-TW" dirty="0"/>
              <a:t>中的管理中心。</a:t>
            </a:r>
            <a:r>
              <a:rPr lang="en-US" altLang="zh-TW" dirty="0" err="1"/>
              <a:t>Openvas</a:t>
            </a:r>
            <a:r>
              <a:rPr lang="en-US" altLang="zh-TW" dirty="0"/>
              <a:t> Scanner</a:t>
            </a:r>
            <a:r>
              <a:rPr lang="zh-TW" altLang="zh-TW" dirty="0"/>
              <a:t>主要是用來掃描主機，根據</a:t>
            </a:r>
            <a:r>
              <a:rPr lang="en-US" altLang="zh-TW" dirty="0"/>
              <a:t>NVTs</a:t>
            </a:r>
            <a:r>
              <a:rPr lang="zh-TW" altLang="zh-TW" dirty="0"/>
              <a:t>（</a:t>
            </a:r>
            <a:r>
              <a:rPr lang="en-US" altLang="zh-TW" dirty="0" err="1"/>
              <a:t>Openvas</a:t>
            </a:r>
            <a:r>
              <a:rPr lang="zh-TW" altLang="zh-TW" dirty="0"/>
              <a:t>的弱點資料庫）的資料對目標主機進行掃描，掃描完成後，產生掃描報表讓使用者下載。</a:t>
            </a:r>
          </a:p>
        </p:txBody>
      </p:sp>
      <p:pic>
        <p:nvPicPr>
          <p:cNvPr id="4098" name="Picture 2" descr="NP1603090001160309113519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2095955"/>
            <a:ext cx="8686800" cy="4574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665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4" y="1515739"/>
            <a:ext cx="9858598" cy="470081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778098"/>
          </a:xfrm>
        </p:spPr>
        <p:txBody>
          <a:bodyPr>
            <a:normAutofit/>
          </a:bodyPr>
          <a:lstStyle/>
          <a:p>
            <a:pPr>
              <a:buClr>
                <a:srgbClr val="2A1A00"/>
              </a:buClr>
              <a:defRPr/>
            </a:pP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開始掃描</a:t>
            </a:r>
            <a:endParaRPr lang="en-US" altLang="zh-TW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6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842324" y="737641"/>
            <a:ext cx="10192608" cy="5766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Clr>
                <a:srgbClr val="2A1A00"/>
              </a:buClr>
              <a:buNone/>
              <a:defRPr/>
            </a:pPr>
            <a:r>
              <a:rPr lang="zh-TW" altLang="en-US" sz="2800" b="1" dirty="0" smtClean="0">
                <a:latin typeface="+mn-ea"/>
              </a:rPr>
              <a:t>使用</a:t>
            </a:r>
            <a:r>
              <a:rPr lang="en-US" altLang="zh-TW" sz="2800" b="1" dirty="0" err="1" smtClean="0">
                <a:latin typeface="+mn-ea"/>
              </a:rPr>
              <a:t>OpenVas</a:t>
            </a:r>
            <a:r>
              <a:rPr lang="zh-TW" altLang="en-US" sz="2800" b="1" dirty="0" smtClean="0">
                <a:latin typeface="+mn-ea"/>
              </a:rPr>
              <a:t>去檢測是否有問題。</a:t>
            </a:r>
            <a:endParaRPr lang="en-US" altLang="zh-TW" sz="28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650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778098"/>
          </a:xfrm>
        </p:spPr>
        <p:txBody>
          <a:bodyPr>
            <a:normAutofit/>
          </a:bodyPr>
          <a:lstStyle/>
          <a:p>
            <a:pPr>
              <a:buClr>
                <a:srgbClr val="2A1A00"/>
              </a:buClr>
              <a:defRPr/>
            </a:pP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掃描結果</a:t>
            </a:r>
            <a:endParaRPr lang="en-US" altLang="zh-TW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6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916465" y="995918"/>
            <a:ext cx="10192608" cy="5766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Clr>
                <a:srgbClr val="2A1A00"/>
              </a:buClr>
              <a:buNone/>
              <a:defRPr/>
            </a:pPr>
            <a:r>
              <a:rPr lang="zh-TW" altLang="en-US" sz="2800" b="1" dirty="0" smtClean="0">
                <a:latin typeface="+mn-ea"/>
              </a:rPr>
              <a:t>下圖為檢測後的報告，依序為名稱、嚴重等級、目標</a:t>
            </a:r>
            <a:r>
              <a:rPr lang="en-US" altLang="zh-TW" sz="2800" b="1" dirty="0" smtClean="0">
                <a:latin typeface="+mn-ea"/>
              </a:rPr>
              <a:t>IP</a:t>
            </a:r>
            <a:r>
              <a:rPr lang="zh-TW" altLang="en-US" sz="2800" b="1" dirty="0" smtClean="0">
                <a:latin typeface="+mn-ea"/>
              </a:rPr>
              <a:t>。</a:t>
            </a:r>
            <a:endParaRPr lang="en-US" altLang="zh-TW" sz="2800" b="1" dirty="0" smtClean="0">
              <a:latin typeface="+mn-ea"/>
            </a:endParaRPr>
          </a:p>
        </p:txBody>
      </p:sp>
      <p:pic>
        <p:nvPicPr>
          <p:cNvPr id="9" name="圖片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27" y="1790342"/>
            <a:ext cx="10264346" cy="4341341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 flipV="1">
            <a:off x="8354291" y="2934386"/>
            <a:ext cx="1803862" cy="283464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166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778098"/>
          </a:xfrm>
        </p:spPr>
        <p:txBody>
          <a:bodyPr>
            <a:normAutofit/>
          </a:bodyPr>
          <a:lstStyle/>
          <a:p>
            <a:pPr>
              <a:spcBef>
                <a:spcPts val="1800"/>
              </a:spcBef>
              <a:buClr>
                <a:srgbClr val="2A1A00"/>
              </a:buClr>
              <a:defRPr/>
            </a:pP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驗證</a:t>
            </a: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結果</a:t>
            </a:r>
            <a:endParaRPr lang="en-US" altLang="zh-TW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6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710520" y="778098"/>
            <a:ext cx="10192608" cy="5766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Clr>
                <a:srgbClr val="2A1A00"/>
              </a:buClr>
              <a:buNone/>
              <a:defRPr/>
            </a:pPr>
            <a:endParaRPr lang="en-US" altLang="zh-TW" sz="2800" b="1" dirty="0" smtClean="0">
              <a:latin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1292367"/>
            <a:ext cx="11180952" cy="461079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9" name="矩形 8"/>
          <p:cNvSpPr/>
          <p:nvPr/>
        </p:nvSpPr>
        <p:spPr>
          <a:xfrm>
            <a:off x="546274" y="3488384"/>
            <a:ext cx="4318136" cy="3459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806824" y="4610348"/>
            <a:ext cx="2850898" cy="9001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811427" y="3554104"/>
            <a:ext cx="2211185" cy="54197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243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778098"/>
          </a:xfrm>
        </p:spPr>
        <p:txBody>
          <a:bodyPr>
            <a:normAutofit/>
          </a:bodyPr>
          <a:lstStyle/>
          <a:p>
            <a:pPr>
              <a:buClr>
                <a:srgbClr val="2A1A00"/>
              </a:buClr>
              <a:defRPr/>
            </a:pP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校園網路潛藏問題和網路治理規劃 </a:t>
            </a:r>
            <a:r>
              <a:rPr lang="en-US" altLang="zh-TW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驗證結果</a:t>
            </a:r>
          </a:p>
        </p:txBody>
      </p:sp>
      <p:sp>
        <p:nvSpPr>
          <p:cNvPr id="2" name="AutoShape 2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6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368300" y="768566"/>
            <a:ext cx="10831389" cy="962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Clr>
                <a:srgbClr val="2A1A00"/>
              </a:buClr>
              <a:buNone/>
              <a:defRPr/>
            </a:pPr>
            <a:endParaRPr lang="en-US" altLang="zh-TW" sz="2800" b="1" dirty="0" smtClean="0">
              <a:latin typeface="+mn-ea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792" y="1313908"/>
            <a:ext cx="8960403" cy="48013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1690787" y="3558783"/>
            <a:ext cx="2211185" cy="15577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157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883446"/>
            <a:ext cx="9201150" cy="35242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18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778098"/>
          </a:xfrm>
        </p:spPr>
        <p:txBody>
          <a:bodyPr>
            <a:normAutofit/>
          </a:bodyPr>
          <a:lstStyle/>
          <a:p>
            <a:pPr>
              <a:buClr>
                <a:srgbClr val="2A1A00"/>
              </a:buClr>
              <a:defRPr/>
            </a:pP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潛藏問題</a:t>
            </a:r>
            <a:endParaRPr lang="zh-TW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6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368300" y="768566"/>
            <a:ext cx="10831389" cy="962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Clr>
                <a:srgbClr val="2A1A00"/>
              </a:buClr>
              <a:buNone/>
              <a:defRPr/>
            </a:pPr>
            <a:endParaRPr lang="en-US" altLang="zh-TW" sz="2800" b="1" dirty="0" smtClean="0">
              <a:latin typeface="+mn-ea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0728" y="2786887"/>
            <a:ext cx="7635644" cy="37783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0943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778098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–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結論</a:t>
            </a:r>
            <a:endParaRPr lang="zh-TW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6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399184" y="786035"/>
            <a:ext cx="10831389" cy="9624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Clr>
                <a:srgbClr val="2A1A00"/>
              </a:buClr>
              <a:buNone/>
              <a:defRPr/>
            </a:pPr>
            <a:r>
              <a:rPr lang="zh-TW" altLang="en-US" sz="2800" b="1" dirty="0" smtClean="0">
                <a:latin typeface="+mn-ea"/>
              </a:rPr>
              <a:t>結論</a:t>
            </a:r>
            <a:endParaRPr lang="en-US" altLang="zh-TW" sz="2800" b="1" dirty="0" smtClean="0">
              <a:latin typeface="+mn-ea"/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677017" y="1446529"/>
            <a:ext cx="11292185" cy="48211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spcBef>
                <a:spcPts val="1800"/>
              </a:spcBef>
              <a:buClr>
                <a:srgbClr val="2A1A00"/>
              </a:buClr>
              <a:buFont typeface="+mj-lt"/>
              <a:buAutoNum type="arabicPeriod"/>
              <a:defRPr/>
            </a:pPr>
            <a:r>
              <a:rPr lang="zh-TW" altLang="en-US" sz="2800" b="1" dirty="0" smtClean="0">
                <a:latin typeface="+mn-ea"/>
              </a:rPr>
              <a:t>資安法上路，目前首要任務則是更新調整校內相關資安法規以及網路使用規範。</a:t>
            </a:r>
            <a:endParaRPr lang="en-US" altLang="zh-TW" sz="2800" b="1" dirty="0" smtClean="0">
              <a:latin typeface="+mn-ea"/>
            </a:endParaRPr>
          </a:p>
          <a:p>
            <a:pPr marL="514350" indent="-514350">
              <a:spcBef>
                <a:spcPts val="1800"/>
              </a:spcBef>
              <a:buClr>
                <a:srgbClr val="2A1A00"/>
              </a:buClr>
              <a:buFont typeface="+mj-lt"/>
              <a:buAutoNum type="arabicPeriod"/>
              <a:defRPr/>
            </a:pPr>
            <a:r>
              <a:rPr lang="zh-TW" altLang="en-US" sz="2800" b="1" dirty="0" smtClean="0">
                <a:latin typeface="+mn-ea"/>
              </a:rPr>
              <a:t>校園設備需進行資產盤點，了解設備和網路的狀況。以便後續評估</a:t>
            </a:r>
            <a:r>
              <a:rPr lang="zh-TW" altLang="en-US" sz="2800" b="1" dirty="0">
                <a:latin typeface="+mn-ea"/>
              </a:rPr>
              <a:t>。</a:t>
            </a:r>
            <a:endParaRPr lang="en-US" altLang="zh-TW" sz="2800" b="1" dirty="0" smtClean="0">
              <a:latin typeface="+mn-ea"/>
            </a:endParaRPr>
          </a:p>
          <a:p>
            <a:pPr marL="514350" indent="-514350">
              <a:spcBef>
                <a:spcPts val="1800"/>
              </a:spcBef>
              <a:buClr>
                <a:srgbClr val="2A1A00"/>
              </a:buClr>
              <a:buFont typeface="+mj-lt"/>
              <a:buAutoNum type="arabicPeriod"/>
              <a:defRPr/>
            </a:pPr>
            <a:r>
              <a:rPr lang="zh-TW" altLang="en-US" sz="2800" b="1" dirty="0" smtClean="0">
                <a:latin typeface="+mn-ea"/>
              </a:rPr>
              <a:t>校園網路不易</a:t>
            </a:r>
            <a:r>
              <a:rPr lang="zh-TW" altLang="en-US" sz="2800" b="1" dirty="0">
                <a:latin typeface="+mn-ea"/>
              </a:rPr>
              <a:t>控管，</a:t>
            </a:r>
            <a:r>
              <a:rPr lang="zh-TW" altLang="en-US" sz="2800" b="1" dirty="0" smtClean="0">
                <a:latin typeface="+mn-ea"/>
              </a:rPr>
              <a:t>加上多半已有長久歷史，無法透過更新軟體去防禦外來攻擊或入侵，建議更換設備或是架設防火牆</a:t>
            </a:r>
            <a:r>
              <a:rPr lang="en-US" altLang="zh-TW" sz="2800" b="1" dirty="0">
                <a:latin typeface="+mn-ea"/>
              </a:rPr>
              <a:t>(</a:t>
            </a:r>
            <a:r>
              <a:rPr lang="zh-TW" altLang="en-US" sz="2800" b="1" dirty="0">
                <a:latin typeface="+mn-ea"/>
              </a:rPr>
              <a:t>免費</a:t>
            </a:r>
            <a:r>
              <a:rPr lang="en-US" altLang="zh-TW" sz="2800" b="1" dirty="0">
                <a:latin typeface="+mn-ea"/>
              </a:rPr>
              <a:t>) </a:t>
            </a:r>
            <a:r>
              <a:rPr lang="zh-TW" altLang="en-US" sz="2800" b="1" dirty="0" smtClean="0">
                <a:latin typeface="+mn-ea"/>
              </a:rPr>
              <a:t>。</a:t>
            </a:r>
            <a:endParaRPr lang="en-US" altLang="zh-TW" sz="2800" b="1" dirty="0" smtClean="0">
              <a:latin typeface="+mn-ea"/>
            </a:endParaRPr>
          </a:p>
          <a:p>
            <a:pPr marL="514350" indent="-514350">
              <a:spcBef>
                <a:spcPts val="1800"/>
              </a:spcBef>
              <a:buClr>
                <a:srgbClr val="2A1A00"/>
              </a:buClr>
              <a:buFont typeface="+mj-lt"/>
              <a:buAutoNum type="arabicPeriod"/>
              <a:defRPr/>
            </a:pPr>
            <a:r>
              <a:rPr lang="zh-TW" altLang="en-US" sz="2800" b="1" dirty="0" smtClean="0">
                <a:latin typeface="+mn-ea"/>
              </a:rPr>
              <a:t>加入資安教育訓練，校內各機房皆須要導入相關稽核，例如</a:t>
            </a:r>
            <a:r>
              <a:rPr lang="en-US" altLang="zh-TW" sz="2800" b="1" dirty="0">
                <a:latin typeface="+mn-ea"/>
              </a:rPr>
              <a:t>ISO-27001</a:t>
            </a:r>
            <a:r>
              <a:rPr lang="en-US" altLang="zh-TW" dirty="0"/>
              <a:t> </a:t>
            </a:r>
            <a:r>
              <a:rPr lang="zh-TW" altLang="en-US" sz="2800" b="1" dirty="0" smtClean="0">
                <a:latin typeface="+mn-ea"/>
              </a:rPr>
              <a:t>。來確保人員、設備、相關網站都在一定的安全水準內。</a:t>
            </a:r>
            <a:endParaRPr lang="en-US" altLang="zh-TW" sz="2800" b="1" dirty="0" smtClean="0">
              <a:latin typeface="+mn-ea"/>
            </a:endParaRPr>
          </a:p>
          <a:p>
            <a:pPr marL="514350" indent="-514350">
              <a:spcBef>
                <a:spcPts val="1800"/>
              </a:spcBef>
              <a:buClr>
                <a:srgbClr val="2A1A00"/>
              </a:buClr>
              <a:buFont typeface="+mj-lt"/>
              <a:buAutoNum type="arabicPeriod"/>
              <a:defRPr/>
            </a:pPr>
            <a:r>
              <a:rPr lang="zh-TW" altLang="en-US" sz="2800" b="1" dirty="0" smtClean="0">
                <a:latin typeface="+mn-ea"/>
              </a:rPr>
              <a:t>定期檢測校內重大網站及系統。</a:t>
            </a:r>
            <a:endParaRPr lang="en-US" altLang="zh-TW" sz="2800" b="1" dirty="0" smtClean="0">
              <a:latin typeface="+mn-ea"/>
            </a:endParaRPr>
          </a:p>
          <a:p>
            <a:pPr marL="514350" indent="-514350">
              <a:spcBef>
                <a:spcPts val="1800"/>
              </a:spcBef>
              <a:buClr>
                <a:srgbClr val="2A1A00"/>
              </a:buClr>
              <a:buFont typeface="+mj-lt"/>
              <a:buAutoNum type="arabicPeriod"/>
              <a:defRPr/>
            </a:pPr>
            <a:endParaRPr lang="en-US" altLang="zh-TW" sz="28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735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9" y="1962742"/>
            <a:ext cx="7134311" cy="45414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392029" y="729317"/>
            <a:ext cx="11437506" cy="133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Clr>
                <a:srgbClr val="2A1A00"/>
              </a:buClr>
              <a:buNone/>
              <a:defRPr/>
            </a:pPr>
            <a:r>
              <a:rPr lang="zh-TW" altLang="en-US" sz="320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軟正黑體"/>
              </a:rPr>
              <a:t>校園網路資安的問題，最後通常與金錢損失無關。損失的是比金錢還更重要的東西。</a:t>
            </a:r>
            <a:endParaRPr lang="en-US" altLang="zh-TW" sz="3200" dirty="0" smtClean="0">
              <a:solidFill>
                <a:sysClr val="windowText" lastClr="000000">
                  <a:lumMod val="65000"/>
                  <a:lumOff val="35000"/>
                </a:sysClr>
              </a:solidFill>
              <a:latin typeface="微軟正黑體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778098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前言</a:t>
            </a:r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799" y="2817051"/>
            <a:ext cx="6717933" cy="3423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2568633" y="2796368"/>
            <a:ext cx="1936865" cy="4553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128357" y="4719379"/>
            <a:ext cx="1936865" cy="16731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011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778098"/>
          </a:xfrm>
        </p:spPr>
        <p:txBody>
          <a:bodyPr>
            <a:normAutofit/>
          </a:bodyPr>
          <a:lstStyle/>
          <a:p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參考</a:t>
            </a: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來源</a:t>
            </a:r>
          </a:p>
        </p:txBody>
      </p:sp>
      <p:sp>
        <p:nvSpPr>
          <p:cNvPr id="2" name="AutoShape 2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6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2" name="內容版面配置區 2"/>
          <p:cNvSpPr txBox="1">
            <a:spLocks/>
          </p:cNvSpPr>
          <p:nvPr/>
        </p:nvSpPr>
        <p:spPr>
          <a:xfrm>
            <a:off x="155575" y="903758"/>
            <a:ext cx="11844295" cy="57665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rgbClr val="2A1A00"/>
              </a:buClr>
              <a:defRPr/>
            </a:pPr>
            <a:r>
              <a:rPr lang="en-US" altLang="zh-TW" dirty="0" smtClean="0"/>
              <a:t>http</a:t>
            </a:r>
            <a:r>
              <a:rPr lang="en-US" altLang="zh-TW" dirty="0"/>
              <a:t>://www.zone-h.org/</a:t>
            </a:r>
            <a:r>
              <a:rPr lang="zh-TW" altLang="en-US" dirty="0"/>
              <a:t> </a:t>
            </a:r>
            <a:r>
              <a:rPr lang="en-US" altLang="zh-TW" dirty="0"/>
              <a:t>【</a:t>
            </a:r>
            <a:r>
              <a:rPr lang="zh-TW" altLang="en-US" dirty="0"/>
              <a:t>國外知名駭客網站 </a:t>
            </a:r>
            <a:r>
              <a:rPr lang="en-US" altLang="zh-TW" dirty="0"/>
              <a:t>Zone-h </a:t>
            </a:r>
            <a:r>
              <a:rPr lang="en-US" altLang="zh-TW" dirty="0" smtClean="0"/>
              <a:t>】</a:t>
            </a:r>
            <a:endParaRPr lang="en-US" altLang="zh-TW" dirty="0"/>
          </a:p>
          <a:p>
            <a:pPr>
              <a:spcBef>
                <a:spcPts val="0"/>
              </a:spcBef>
            </a:pPr>
            <a:r>
              <a:rPr lang="en-US" altLang="zh-TW" dirty="0" smtClean="0"/>
              <a:t>https</a:t>
            </a:r>
            <a:r>
              <a:rPr lang="en-US" altLang="zh-TW" dirty="0"/>
              <a:t>://www.youtube.com/watch?v=TLovp141-Lw 【 [</a:t>
            </a:r>
            <a:r>
              <a:rPr lang="zh-TW" altLang="zh-TW" dirty="0"/>
              <a:t>入侵網頁</a:t>
            </a:r>
            <a:r>
              <a:rPr lang="en-US" altLang="zh-TW" dirty="0"/>
              <a:t>] SQLMAP</a:t>
            </a:r>
            <a:r>
              <a:rPr lang="zh-TW" altLang="zh-TW" dirty="0"/>
              <a:t>的實戰教學 輕鬆獲取網頁登入帳號及密碼</a:t>
            </a:r>
            <a:r>
              <a:rPr lang="en-US" altLang="zh-TW" dirty="0"/>
              <a:t>!!! </a:t>
            </a:r>
            <a:r>
              <a:rPr lang="en-US" altLang="zh-TW" dirty="0" smtClean="0"/>
              <a:t>】</a:t>
            </a:r>
          </a:p>
          <a:p>
            <a:pPr>
              <a:spcBef>
                <a:spcPts val="0"/>
              </a:spcBef>
            </a:pPr>
            <a:r>
              <a:rPr lang="en-US" altLang="zh-TW" dirty="0"/>
              <a:t>https://www.ey.gov.tw/Page/16445341FD049D38 【</a:t>
            </a:r>
            <a:r>
              <a:rPr lang="zh-TW" altLang="zh-TW" dirty="0"/>
              <a:t>行政院資通安全處</a:t>
            </a:r>
            <a:r>
              <a:rPr lang="en-US" altLang="zh-TW" dirty="0" smtClean="0"/>
              <a:t>】</a:t>
            </a:r>
          </a:p>
          <a:p>
            <a:pPr>
              <a:spcBef>
                <a:spcPts val="0"/>
              </a:spcBef>
            </a:pPr>
            <a:r>
              <a:rPr lang="en-US" altLang="zh-TW" dirty="0"/>
              <a:t>https://www.ithome.com.tw</a:t>
            </a:r>
            <a:r>
              <a:rPr lang="en-US" altLang="zh-TW" dirty="0" smtClean="0"/>
              <a:t>/</a:t>
            </a:r>
            <a:r>
              <a:rPr lang="zh-TW" altLang="en-US" dirty="0" smtClean="0"/>
              <a:t> </a:t>
            </a:r>
            <a:r>
              <a:rPr lang="en-US" altLang="zh-TW" dirty="0" smtClean="0"/>
              <a:t>【</a:t>
            </a:r>
            <a:r>
              <a:rPr lang="en-US" altLang="zh-TW" dirty="0" err="1" smtClean="0"/>
              <a:t>iThome</a:t>
            </a:r>
            <a:r>
              <a:rPr lang="en-US" altLang="zh-TW" dirty="0"/>
              <a:t> 】</a:t>
            </a:r>
            <a:endParaRPr lang="en-US" altLang="zh-TW" dirty="0" smtClean="0"/>
          </a:p>
          <a:p>
            <a:pPr>
              <a:spcBef>
                <a:spcPts val="0"/>
              </a:spcBef>
            </a:pPr>
            <a:r>
              <a:rPr lang="en-US" altLang="zh-TW" dirty="0"/>
              <a:t>https://www.shodan.io/</a:t>
            </a:r>
            <a:r>
              <a:rPr lang="zh-TW" altLang="en-US" dirty="0"/>
              <a:t> </a:t>
            </a:r>
            <a:r>
              <a:rPr lang="en-US" altLang="zh-TW" dirty="0"/>
              <a:t>【 </a:t>
            </a:r>
            <a:r>
              <a:rPr lang="en-US" altLang="zh-TW" dirty="0" err="1"/>
              <a:t>Shodan</a:t>
            </a:r>
            <a:r>
              <a:rPr lang="zh-TW" altLang="en-US" dirty="0"/>
              <a:t>網站</a:t>
            </a:r>
            <a:r>
              <a:rPr lang="en-US" altLang="zh-TW" dirty="0"/>
              <a:t>】</a:t>
            </a:r>
          </a:p>
          <a:p>
            <a:pPr>
              <a:spcBef>
                <a:spcPts val="0"/>
              </a:spcBef>
            </a:pPr>
            <a:r>
              <a:rPr lang="en-US" altLang="zh-TW" dirty="0"/>
              <a:t>http://www.openvas.org/ 【 </a:t>
            </a:r>
            <a:r>
              <a:rPr lang="en-US" altLang="zh-TW" dirty="0" err="1"/>
              <a:t>Openvas</a:t>
            </a:r>
            <a:r>
              <a:rPr lang="en-US" altLang="zh-TW" dirty="0"/>
              <a:t> </a:t>
            </a:r>
            <a:r>
              <a:rPr lang="en-US" altLang="zh-TW" dirty="0" smtClean="0"/>
              <a:t>】</a:t>
            </a:r>
            <a:endParaRPr lang="en-US" altLang="zh-TW" dirty="0" smtClean="0"/>
          </a:p>
          <a:p>
            <a:pPr>
              <a:spcBef>
                <a:spcPts val="0"/>
              </a:spcBef>
            </a:pPr>
            <a:r>
              <a:rPr lang="en-US" altLang="zh-TW" dirty="0"/>
              <a:t>https://</a:t>
            </a:r>
            <a:r>
              <a:rPr lang="en-US" altLang="zh-TW" dirty="0" smtClean="0"/>
              <a:t>cert.tanet.edu.tw/prog/Document-2.php</a:t>
            </a:r>
            <a:r>
              <a:rPr lang="zh-TW" altLang="en-US" dirty="0" smtClean="0"/>
              <a:t> </a:t>
            </a:r>
            <a:r>
              <a:rPr lang="en-US" altLang="zh-TW" dirty="0"/>
              <a:t>【 </a:t>
            </a:r>
            <a:r>
              <a:rPr lang="en-US" altLang="zh-TW" dirty="0" err="1" smtClean="0"/>
              <a:t>Tanet</a:t>
            </a:r>
            <a:r>
              <a:rPr lang="zh-TW" altLang="en-US" dirty="0" smtClean="0"/>
              <a:t>電子報</a:t>
            </a:r>
            <a:r>
              <a:rPr lang="en-US" altLang="zh-TW" dirty="0" smtClean="0"/>
              <a:t>】</a:t>
            </a:r>
          </a:p>
          <a:p>
            <a:pPr lvl="0">
              <a:spcBef>
                <a:spcPts val="0"/>
              </a:spcBef>
            </a:pPr>
            <a:r>
              <a:rPr lang="en-US" altLang="zh-TW" dirty="0"/>
              <a:t>https://www.netadmin.com.tw/</a:t>
            </a:r>
            <a:r>
              <a:rPr lang="en-US" altLang="zh-TW" dirty="0" err="1"/>
              <a:t>netadmin</a:t>
            </a:r>
            <a:r>
              <a:rPr lang="en-US" altLang="zh-TW" dirty="0"/>
              <a:t>/</a:t>
            </a:r>
            <a:r>
              <a:rPr lang="en-US" altLang="zh-TW" dirty="0" err="1"/>
              <a:t>zh-tw</a:t>
            </a:r>
            <a:r>
              <a:rPr lang="en-US" altLang="zh-TW" dirty="0"/>
              <a:t>/technology/44B15D0349204237B9374F279CBE17D9【</a:t>
            </a:r>
            <a:r>
              <a:rPr lang="zh-TW" altLang="zh-TW" dirty="0"/>
              <a:t>網管人</a:t>
            </a:r>
            <a:r>
              <a:rPr lang="en-US" altLang="zh-TW" dirty="0"/>
              <a:t>-</a:t>
            </a:r>
            <a:r>
              <a:rPr lang="zh-TW" altLang="zh-TW" dirty="0"/>
              <a:t>用開源工具檢查主機漏洞 自建</a:t>
            </a:r>
            <a:r>
              <a:rPr lang="en-US" altLang="zh-TW" dirty="0"/>
              <a:t>OpenVAS</a:t>
            </a:r>
            <a:r>
              <a:rPr lang="zh-TW" altLang="zh-TW" dirty="0"/>
              <a:t>弱點掃描</a:t>
            </a:r>
            <a:r>
              <a:rPr lang="en-US" altLang="zh-TW" dirty="0" smtClean="0"/>
              <a:t>】</a:t>
            </a:r>
            <a:endParaRPr lang="en-US" altLang="zh-TW" dirty="0" smtClean="0"/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A1A00"/>
              </a:buClr>
              <a:defRPr/>
            </a:pPr>
            <a:r>
              <a:rPr lang="en-US" altLang="zh-TW" dirty="0"/>
              <a:t>https://www.ithome.com.tw/news/127344</a:t>
            </a:r>
            <a:r>
              <a:rPr lang="zh-TW" altLang="en-US" dirty="0"/>
              <a:t> </a:t>
            </a:r>
            <a:r>
              <a:rPr lang="en-US" altLang="zh-TW" dirty="0"/>
              <a:t>【2019 PHP5</a:t>
            </a:r>
            <a:r>
              <a:rPr lang="zh-TW" altLang="en-US" dirty="0"/>
              <a:t>網站技術支援到期，恐將成為資安孤兒</a:t>
            </a:r>
            <a:r>
              <a:rPr lang="en-US" altLang="zh-TW" dirty="0"/>
              <a:t>】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rgbClr val="2A1A00"/>
              </a:buClr>
              <a:defRPr/>
            </a:pPr>
            <a:r>
              <a:rPr lang="en-US" altLang="zh-TW" dirty="0"/>
              <a:t>https://www.nccst.nat.gov.tw/VulnerabilityDetail?lang=zh&amp;seq=1041 【 Apache 2.4.23(</a:t>
            </a:r>
            <a:r>
              <a:rPr lang="zh-TW" altLang="en-US" dirty="0"/>
              <a:t>含</a:t>
            </a:r>
            <a:r>
              <a:rPr lang="en-US" altLang="zh-TW" dirty="0"/>
              <a:t>)</a:t>
            </a:r>
            <a:r>
              <a:rPr lang="zh-TW" altLang="en-US" dirty="0"/>
              <a:t>前的版本存在漏洞</a:t>
            </a:r>
            <a:r>
              <a:rPr lang="en-US" altLang="zh-TW" dirty="0"/>
              <a:t>(CVE-2016-5387)</a:t>
            </a:r>
            <a:r>
              <a:rPr lang="zh-TW" altLang="en-US" dirty="0"/>
              <a:t>，允許攻擊者遠端執行中間人攻擊，請儘速確認並進行修正</a:t>
            </a:r>
            <a:r>
              <a:rPr lang="en-US" altLang="zh-TW" dirty="0"/>
              <a:t>】</a:t>
            </a:r>
          </a:p>
          <a:p>
            <a:pPr>
              <a:spcBef>
                <a:spcPts val="0"/>
              </a:spcBef>
            </a:pPr>
            <a:endParaRPr lang="zh-TW" altLang="zh-TW" dirty="0"/>
          </a:p>
          <a:p>
            <a:pPr>
              <a:spcBef>
                <a:spcPts val="0"/>
              </a:spcBef>
            </a:pPr>
            <a:endParaRPr lang="en-US" altLang="zh-TW" dirty="0"/>
          </a:p>
          <a:p>
            <a:pPr marL="0" indent="0">
              <a:spcBef>
                <a:spcPts val="1200"/>
              </a:spcBef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sz="1600" b="1" dirty="0" smtClean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2A1A00"/>
              </a:buClr>
              <a:buNone/>
              <a:defRPr/>
            </a:pPr>
            <a:endParaRPr lang="en-US" altLang="zh-TW" sz="1600" b="1" dirty="0">
              <a:latin typeface="+mn-ea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rgbClr val="2A1A00"/>
              </a:buClr>
              <a:buNone/>
              <a:defRPr/>
            </a:pPr>
            <a:endParaRPr lang="zh-TW" altLang="en-US" sz="1600" b="1" dirty="0">
              <a:latin typeface="+mn-ea"/>
            </a:endParaRPr>
          </a:p>
          <a:p>
            <a:pPr marL="0" indent="0">
              <a:spcBef>
                <a:spcPts val="1800"/>
              </a:spcBef>
              <a:buClr>
                <a:srgbClr val="2A1A00"/>
              </a:buClr>
              <a:buNone/>
              <a:defRPr/>
            </a:pPr>
            <a:endParaRPr lang="en-US" altLang="zh-TW" sz="2800" b="1" dirty="0" smtClean="0">
              <a:latin typeface="+mn-ea"/>
            </a:endParaRPr>
          </a:p>
          <a:p>
            <a:pPr marL="0" indent="0">
              <a:spcBef>
                <a:spcPts val="1800"/>
              </a:spcBef>
              <a:buClr>
                <a:srgbClr val="2A1A00"/>
              </a:buClr>
              <a:buNone/>
              <a:defRPr/>
            </a:pPr>
            <a:endParaRPr lang="en-US" altLang="zh-TW" sz="2800" b="1" dirty="0">
              <a:latin typeface="+mn-ea"/>
            </a:endParaRPr>
          </a:p>
          <a:p>
            <a:pPr marL="0" indent="0">
              <a:spcBef>
                <a:spcPts val="1800"/>
              </a:spcBef>
              <a:buClr>
                <a:srgbClr val="2A1A00"/>
              </a:buClr>
              <a:buNone/>
              <a:defRPr/>
            </a:pPr>
            <a:endParaRPr lang="en-US" altLang="zh-TW" sz="28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82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" name="內容版面配置區 2"/>
          <p:cNvSpPr txBox="1">
            <a:spLocks/>
          </p:cNvSpPr>
          <p:nvPr/>
        </p:nvSpPr>
        <p:spPr>
          <a:xfrm>
            <a:off x="604310" y="960978"/>
            <a:ext cx="11289225" cy="1337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Clr>
                <a:srgbClr val="2A1A00"/>
              </a:buClr>
              <a:buNone/>
              <a:defRPr/>
            </a:pPr>
            <a:r>
              <a:rPr lang="zh-TW" altLang="en-US" sz="280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軟正黑體"/>
              </a:rPr>
              <a:t>因管理不善，導致可以讓他人取得校內</a:t>
            </a:r>
            <a:r>
              <a:rPr lang="en-US" altLang="zh-TW" sz="280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軟正黑體"/>
              </a:rPr>
              <a:t>IP</a:t>
            </a:r>
            <a:r>
              <a:rPr lang="zh-TW" altLang="en-US" sz="2800" dirty="0" smtClean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微軟正黑體"/>
              </a:rPr>
              <a:t>，進而導致資安設備無用。</a:t>
            </a:r>
            <a:endParaRPr lang="en-US" altLang="zh-TW" sz="2800" dirty="0" smtClean="0">
              <a:solidFill>
                <a:sysClr val="windowText" lastClr="000000">
                  <a:lumMod val="65000"/>
                  <a:lumOff val="35000"/>
                </a:sysClr>
              </a:solidFill>
              <a:latin typeface="微軟正黑體"/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778098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嘗試入侵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46" y="1837743"/>
            <a:ext cx="10207281" cy="45499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2518756" y="3945418"/>
            <a:ext cx="2352502" cy="3345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741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-1" y="0"/>
            <a:ext cx="10232967" cy="778098"/>
          </a:xfrm>
        </p:spPr>
        <p:txBody>
          <a:bodyPr>
            <a:normAutofit/>
          </a:bodyPr>
          <a:lstStyle/>
          <a:p>
            <a:pPr>
              <a:buClr>
                <a:srgbClr val="2A1A00"/>
              </a:buClr>
              <a:defRPr/>
            </a:pP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嘗試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入侵成功案例</a:t>
            </a:r>
            <a:endParaRPr lang="zh-TW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6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629816"/>
            <a:ext cx="10396152" cy="578511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044931" y="864372"/>
            <a:ext cx="723207" cy="116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9285316" y="4164677"/>
            <a:ext cx="723207" cy="11637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6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692640" cy="778098"/>
          </a:xfrm>
        </p:spPr>
        <p:txBody>
          <a:bodyPr>
            <a:normAutofit/>
          </a:bodyPr>
          <a:lstStyle/>
          <a:p>
            <a:pPr>
              <a:buClr>
                <a:srgbClr val="2A1A00"/>
              </a:buClr>
              <a:defRPr/>
            </a:pP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駭客訓練的溫</a:t>
            </a: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床</a:t>
            </a:r>
          </a:p>
        </p:txBody>
      </p:sp>
      <p:sp>
        <p:nvSpPr>
          <p:cNvPr id="2" name="AutoShape 2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6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786035"/>
            <a:ext cx="10517967" cy="60042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220391" y="3316779"/>
            <a:ext cx="2726575" cy="88946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20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344343"/>
            <a:ext cx="10362251" cy="50564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9991898" cy="778098"/>
          </a:xfrm>
        </p:spPr>
        <p:txBody>
          <a:bodyPr>
            <a:normAutofit/>
          </a:bodyPr>
          <a:lstStyle/>
          <a:p>
            <a:pPr>
              <a:buClr>
                <a:srgbClr val="2A1A00"/>
              </a:buClr>
              <a:defRPr/>
            </a:pP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駭客訓練的溫床</a:t>
            </a:r>
            <a:endParaRPr lang="zh-TW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6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948543" y="3283527"/>
            <a:ext cx="6126482" cy="7232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619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ãè³å®æ³ è¡æ¿é¢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982" y="1329690"/>
            <a:ext cx="10017161" cy="5420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778098"/>
          </a:xfrm>
        </p:spPr>
        <p:txBody>
          <a:bodyPr>
            <a:normAutofit fontScale="90000"/>
          </a:bodyPr>
          <a:lstStyle/>
          <a:p>
            <a:pPr lvl="1"/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培育</a:t>
            </a:r>
            <a:r>
              <a:rPr lang="zh-TW" altLang="zh-TW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資安人才</a:t>
            </a:r>
          </a:p>
        </p:txBody>
      </p:sp>
      <p:sp>
        <p:nvSpPr>
          <p:cNvPr id="2" name="AutoShape 2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6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8279477" y="3794117"/>
            <a:ext cx="2094808" cy="27100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 txBox="1">
            <a:spLocks/>
          </p:cNvSpPr>
          <p:nvPr/>
        </p:nvSpPr>
        <p:spPr>
          <a:xfrm>
            <a:off x="431800" y="24385"/>
            <a:ext cx="11628823" cy="2329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/>
              <a:t>國家重要規劃之一，孕育優質資安人才</a:t>
            </a:r>
            <a:endParaRPr lang="en-US" altLang="zh-TW" sz="3200" dirty="0" smtClean="0"/>
          </a:p>
        </p:txBody>
      </p:sp>
    </p:spTree>
    <p:extLst>
      <p:ext uri="{BB962C8B-B14F-4D97-AF65-F5344CB8AC3E}">
        <p14:creationId xmlns:p14="http://schemas.microsoft.com/office/powerpoint/2010/main" val="271378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58" y="1089242"/>
            <a:ext cx="10299469" cy="54149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8098"/>
          </a:xfrm>
        </p:spPr>
        <p:txBody>
          <a:bodyPr>
            <a:normAutofit/>
          </a:bodyPr>
          <a:lstStyle/>
          <a:p>
            <a:pPr lvl="1"/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TW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相關</a:t>
            </a:r>
            <a:r>
              <a:rPr lang="zh-TW" altLang="zh-TW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法規的建立</a:t>
            </a:r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和評估</a:t>
            </a:r>
            <a:endParaRPr lang="en-US" altLang="zh-TW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AutoShape 2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4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6" descr="ãè²´ãçåçæå°çµæ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81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ãshodan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77" y="1975495"/>
            <a:ext cx="5504237" cy="26902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E2E8D3E-C9B8-452A-B7A9-33C3732142A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" name="標題 1"/>
          <p:cNvSpPr txBox="1">
            <a:spLocks/>
          </p:cNvSpPr>
          <p:nvPr/>
        </p:nvSpPr>
        <p:spPr>
          <a:xfrm>
            <a:off x="358203" y="216853"/>
            <a:ext cx="11628823" cy="23292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TW" altLang="en-US" sz="27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sz="3200" dirty="0" smtClean="0"/>
              <a:t>使用</a:t>
            </a:r>
            <a:r>
              <a:rPr lang="en-US" altLang="zh-TW" sz="3200" dirty="0" err="1" smtClean="0"/>
              <a:t>Shodan</a:t>
            </a:r>
            <a:r>
              <a:rPr lang="zh-TW" altLang="en-US" sz="3200" dirty="0" smtClean="0"/>
              <a:t>收集大量資料，之後用</a:t>
            </a:r>
            <a:r>
              <a:rPr lang="en-US" altLang="zh-TW" sz="3200" dirty="0" smtClean="0"/>
              <a:t>python</a:t>
            </a:r>
            <a:r>
              <a:rPr lang="zh-TW" altLang="en-US" sz="3200" dirty="0" smtClean="0"/>
              <a:t>過濾，最後使用</a:t>
            </a:r>
            <a:r>
              <a:rPr lang="en-US" altLang="zh-TW" sz="3200" dirty="0" err="1" smtClean="0"/>
              <a:t>OpenVas</a:t>
            </a:r>
            <a:r>
              <a:rPr lang="zh-TW" altLang="en-US" sz="3200" dirty="0" smtClean="0"/>
              <a:t>和</a:t>
            </a:r>
            <a:r>
              <a:rPr lang="en-US" altLang="zh-TW" sz="3200" dirty="0" smtClean="0"/>
              <a:t>NMAP</a:t>
            </a:r>
            <a:r>
              <a:rPr lang="zh-TW" altLang="en-US" sz="3200" dirty="0" smtClean="0"/>
              <a:t>檢測漏洞。（皆為免費軟體）</a:t>
            </a:r>
            <a:endParaRPr lang="en-US" altLang="zh-TW" sz="3200" dirty="0" smtClean="0"/>
          </a:p>
        </p:txBody>
      </p:sp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8892480" cy="778098"/>
          </a:xfrm>
        </p:spPr>
        <p:txBody>
          <a:bodyPr>
            <a:normAutofit/>
          </a:bodyPr>
          <a:lstStyle/>
          <a:p>
            <a:r>
              <a:rPr lang="zh-TW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校園網路潛藏問題和網路治理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規劃 </a:t>
            </a:r>
            <a:r>
              <a:rPr lang="en-US" altLang="zh-TW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TW" altLang="en-US" sz="3200" b="1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解決辦法</a:t>
            </a:r>
            <a:endParaRPr lang="zh-TW" alt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" name="Picture 2" descr="ãNMAPãçåçæå°çµ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693" y="1975495"/>
            <a:ext cx="4004576" cy="40045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ãOpenVASãçåçæå°çµ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495" y="4227102"/>
            <a:ext cx="4204601" cy="21972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60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11883</TotalTime>
  <Words>703</Words>
  <Application>Microsoft Office PowerPoint</Application>
  <PresentationFormat>寬螢幕</PresentationFormat>
  <Paragraphs>73</Paragraphs>
  <Slides>20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Microsoft YaHei</vt:lpstr>
      <vt:lpstr>微軟正黑體</vt:lpstr>
      <vt:lpstr>新細明體</vt:lpstr>
      <vt:lpstr>Arial</vt:lpstr>
      <vt:lpstr>Calibri</vt:lpstr>
      <vt:lpstr>Calibri Light</vt:lpstr>
      <vt:lpstr>Office 佈景主題</vt:lpstr>
      <vt:lpstr>PowerPoint 簡報</vt:lpstr>
      <vt:lpstr>校園網路潛藏問題和網路治理規劃 - 前言</vt:lpstr>
      <vt:lpstr>校園網路潛藏問題和網路治理規劃 - 嘗試入侵</vt:lpstr>
      <vt:lpstr>校園網路潛藏問題和網路治理規劃 - 嘗試入侵成功案例</vt:lpstr>
      <vt:lpstr>校園網路潛藏問題和網路治理規劃 - 駭客訓練的溫床</vt:lpstr>
      <vt:lpstr>校園網路潛藏問題和網路治理規劃 - 駭客訓練的溫床</vt:lpstr>
      <vt:lpstr>校園網路潛藏問題和網路治理規劃 - 培育資安人才</vt:lpstr>
      <vt:lpstr>校園網路潛藏問題和網路治理規劃 - 相關法規的建立和評估</vt:lpstr>
      <vt:lpstr>校園網路潛藏問題和網路治理規劃 - 解決辦法</vt:lpstr>
      <vt:lpstr>校園網路潛藏問題和網路治理規劃 – 學術網路使用者行為分析</vt:lpstr>
      <vt:lpstr>校園網路潛藏問題和網路治理規劃 - 資料來源</vt:lpstr>
      <vt:lpstr>校園網路潛藏問題和網路治理規劃 – 第一次過濾</vt:lpstr>
      <vt:lpstr>校園網路潛藏問題和網路治理規劃 – Openvas介紹</vt:lpstr>
      <vt:lpstr>校園網路潛藏問題和網路治理規劃 – 開始掃描</vt:lpstr>
      <vt:lpstr>校園網路潛藏問題和網路治理規劃 – 掃描結果</vt:lpstr>
      <vt:lpstr>校園網路潛藏問題和網路治理規劃 - 驗證結果</vt:lpstr>
      <vt:lpstr>校園網路潛藏問題和網路治理規劃 - 驗證結果</vt:lpstr>
      <vt:lpstr>校園網路潛藏問題和網路治理規劃 – 潛藏問題</vt:lpstr>
      <vt:lpstr>校園網路潛藏問題和網路治理規劃 – 結論</vt:lpstr>
      <vt:lpstr>參考來源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WidgiToolbar 惡意連線事件分析 (MALWARE-CNC User-Agent known malicious user-agent string - WidgiToolbar)</dc:title>
  <dc:creator>ASOC</dc:creator>
  <cp:lastModifiedBy>p08942a06</cp:lastModifiedBy>
  <cp:revision>155</cp:revision>
  <dcterms:created xsi:type="dcterms:W3CDTF">2018-04-18T02:47:16Z</dcterms:created>
  <dcterms:modified xsi:type="dcterms:W3CDTF">2019-09-05T03:22:45Z</dcterms:modified>
</cp:coreProperties>
</file>